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4" r:id="rId3"/>
  </p:sldMasterIdLst>
  <p:notesMasterIdLst>
    <p:notesMasterId r:id="rId31"/>
  </p:notesMasterIdLst>
  <p:sldIdLst>
    <p:sldId id="341" r:id="rId4"/>
    <p:sldId id="343" r:id="rId5"/>
    <p:sldId id="289" r:id="rId6"/>
    <p:sldId id="344" r:id="rId7"/>
    <p:sldId id="261" r:id="rId8"/>
    <p:sldId id="259" r:id="rId9"/>
    <p:sldId id="342" r:id="rId10"/>
    <p:sldId id="336" r:id="rId11"/>
    <p:sldId id="304" r:id="rId12"/>
    <p:sldId id="307" r:id="rId13"/>
    <p:sldId id="308" r:id="rId14"/>
    <p:sldId id="309" r:id="rId15"/>
    <p:sldId id="310" r:id="rId16"/>
    <p:sldId id="317" r:id="rId17"/>
    <p:sldId id="311" r:id="rId18"/>
    <p:sldId id="345" r:id="rId19"/>
    <p:sldId id="328" r:id="rId20"/>
    <p:sldId id="316" r:id="rId21"/>
    <p:sldId id="332" r:id="rId22"/>
    <p:sldId id="333" r:id="rId23"/>
    <p:sldId id="334" r:id="rId24"/>
    <p:sldId id="337" r:id="rId25"/>
    <p:sldId id="314" r:id="rId26"/>
    <p:sldId id="347" r:id="rId27"/>
    <p:sldId id="275" r:id="rId28"/>
    <p:sldId id="326" r:id="rId29"/>
    <p:sldId id="26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3AFC7"/>
    <a:srgbClr val="FF9933"/>
    <a:srgbClr val="FF99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4" autoAdjust="0"/>
    <p:restoredTop sz="84466" autoAdjust="0"/>
  </p:normalViewPr>
  <p:slideViewPr>
    <p:cSldViewPr snapToGrid="0">
      <p:cViewPr varScale="1">
        <p:scale>
          <a:sx n="61" d="100"/>
          <a:sy n="61" d="100"/>
        </p:scale>
        <p:origin x="11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4A56C-7FE4-44E9-9517-15816E52DDE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D737E-7FC9-4AA4-BD07-950D32E7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66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09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đung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trốn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trốn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737E-7FC9-4AA4-BD07-950D32E782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93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D737E-7FC9-4AA4-BD07-950D32E782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71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huhu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737E-7FC9-4AA4-BD07-950D32E782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14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BT3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737E-7FC9-4AA4-BD07-950D32E782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37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737E-7FC9-4AA4-BD07-950D32E782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89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737E-7FC9-4AA4-BD07-950D32E782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2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Hẹn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gặp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97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5F92-57E8-4ADC-9609-F681247D0B1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3FB1-8050-47B1-BCC2-83A597AC5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2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5F92-57E8-4ADC-9609-F681247D0B1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3FB1-8050-47B1-BCC2-83A597AC5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8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5F92-57E8-4ADC-9609-F681247D0B1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3FB1-8050-47B1-BCC2-83A597AC5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08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271443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86E19-6528-4343-B157-F0C89D1D55CF}" type="slidenum">
              <a:rPr lang="en-MY" altLang="en-US"/>
              <a:pPr/>
              <a:t>‹#›</a:t>
            </a:fld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1526431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C4EB8-A9C7-4B0E-A1CC-6FC955A14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53BE7-A437-4098-B250-DB6806D145D6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BDEB7-BF89-4810-84FE-E9711AF4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8151E-5858-4966-A325-087639A79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6654A-33AE-40A2-80A6-99E6B658B2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122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7B3667-31B0-4F94-ACFD-7E7786E702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9411E9-71E7-4C27-A082-567C9ACA6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8F945D-DA5B-44D3-A624-13733C4D9E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8891A-8009-4888-B28A-DA686FF58B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03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6623FC-587A-4CB0-A949-821D63A123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1BD615-F312-48E1-AB5C-CEFDB7B082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259C9C-C2C0-4D78-B717-97C3D9A088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2E5B88-567F-44D7-824D-4A519CC545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914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09529A-2FD1-445E-9165-AA900EC679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CFA602-081D-4B69-A224-E9AC7A458A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C5DF23-A1A2-4E12-825F-273E0CB9B1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031A8B-2BA7-437B-A26D-FAE787D7C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942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C47CBB-45DA-462E-89FD-D0F8CC7E19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D47CA5-8E2D-4B42-A8C6-E507F61C2C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B77D86-EB7A-4291-84FA-482AF5F2CD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E9C3AF-9BD4-4535-B89A-447D6C78F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687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89C514D-64BC-49A9-A1AB-A74F15F285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620ADB-159C-4878-889C-3B5E9B3B26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3D7A17D-E27C-44A1-AD28-59362994A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0E131-5D91-49A8-9756-85E648DCD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789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5F92-57E8-4ADC-9609-F681247D0B1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3FB1-8050-47B1-BCC2-83A597AC5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1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8CAC1DE-5B18-4CB9-BDBC-A293DC85AC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F9D97A-3DFB-4237-94EF-C6E03FB511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2A27EB-AFE2-4580-86E0-2B5D260855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FBC9F5-84CC-48C7-B410-2EDB972AEF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91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6A7460-BA4D-45BC-B05B-D3BDC5C568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30489AE-72C4-418B-9A37-E7E87DAAEC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1DB300-158E-4F24-ADF7-99C77EF1AC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D0919D-D282-4276-86ED-8CB2B92A05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406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97B0FE-BC68-45E3-885D-91689F8C11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13D0DC-8E9A-42A9-8ADE-D2CEB15C35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B1C754-CE28-4777-976D-B9C94C063D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705A3-E469-46CE-AC78-83F0686FAE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304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8D3027-A610-4D26-9006-84BE590E11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97D5D3-F5C9-4C19-AB2E-97E6BBDD9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31E322-C690-412B-B3D9-7DF1E9AD26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26B127-A948-470C-89E4-8F65975F1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710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679BC2-E93E-4395-A4D0-B1FF0EE522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14DAED-41E0-4EEE-98A4-1769171761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A4E1D-43AF-4ED9-81C1-066A4BAC5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65C4F-4AD1-4FF3-AFDE-507253DDD2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498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FF7A95-5DB5-48A1-A3F3-D5754B54B4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47B3B0-C64F-4BD9-B122-4B1B73D35D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02389A-4C24-43C2-9477-F5C3BC6C0B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B3C43-7C33-4A68-9079-AD0F4EB0BD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76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5F92-57E8-4ADC-9609-F681247D0B1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3FB1-8050-47B1-BCC2-83A597AC5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8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5F92-57E8-4ADC-9609-F681247D0B1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3FB1-8050-47B1-BCC2-83A597AC5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6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5F92-57E8-4ADC-9609-F681247D0B1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3FB1-8050-47B1-BCC2-83A597AC5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7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5F92-57E8-4ADC-9609-F681247D0B1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3FB1-8050-47B1-BCC2-83A597AC5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5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5F92-57E8-4ADC-9609-F681247D0B1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3FB1-8050-47B1-BCC2-83A597AC5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7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5F92-57E8-4ADC-9609-F681247D0B1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3FB1-8050-47B1-BCC2-83A597AC5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50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5F92-57E8-4ADC-9609-F681247D0B1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3FB1-8050-47B1-BCC2-83A597AC5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35F92-57E8-4ADC-9609-F681247D0B1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53FB1-8050-47B1-BCC2-83A597AC5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0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5D71B18C-6723-436B-8174-11C9BD1559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92FE1C8A-06CE-4122-B325-E6D1B73460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C8B73-D869-454D-A664-F186CC10D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8F6E2D7C-3288-4C25-B859-415B8D99C014}" type="datetimeFigureOut">
              <a:rPr lang="en-US"/>
              <a:pPr>
                <a:defRPr/>
              </a:pPr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3D5D4-1BD7-4E5F-BDAC-3D26722EF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CC411-898D-44E3-B19E-6718202CB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B9403B4-9DC9-4BFC-9E7A-0E2D061E46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14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81119C1-037A-44EB-82EE-AFB8448838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50C1050-A49A-4F9E-BE90-C9583E1FC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63B71C-465C-40CC-8767-7D3A8AB1BF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059F471-BC0F-4DEB-81CD-6C76E39DA9B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2E42237-3245-4D27-8A0D-95904FA22D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8034E8B-C798-4229-8349-9426D4F41D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71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17" Type="http://schemas.microsoft.com/office/2007/relationships/hdphoto" Target="../media/hdphoto6.wdp"/><Relationship Id="rId2" Type="http://schemas.openxmlformats.org/officeDocument/2006/relationships/audio" Target="../media/media4.m4a"/><Relationship Id="rId16" Type="http://schemas.openxmlformats.org/officeDocument/2006/relationships/image" Target="../media/image37.png"/><Relationship Id="rId1" Type="http://schemas.microsoft.com/office/2007/relationships/media" Target="../media/media4.m4a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image" Target="../media/image52.jpg"/><Relationship Id="rId1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image" Target="../media/image54.png"/><Relationship Id="rId10" Type="http://schemas.microsoft.com/office/2007/relationships/hdphoto" Target="../media/hdphoto7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2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5.png"/><Relationship Id="rId1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1.jpe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8.png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7.gif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6.gif"/><Relationship Id="rId14" Type="http://schemas.openxmlformats.org/officeDocument/2006/relationships/image" Target="../media/image11.png"/><Relationship Id="rId22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4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1.png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17" Type="http://schemas.microsoft.com/office/2007/relationships/hdphoto" Target="../media/hdphoto6.wdp"/><Relationship Id="rId2" Type="http://schemas.openxmlformats.org/officeDocument/2006/relationships/audio" Target="../media/media3.m4a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24" Type="http://schemas.openxmlformats.org/officeDocument/2006/relationships/image" Target="../media/image18.png"/><Relationship Id="rId5" Type="http://schemas.openxmlformats.org/officeDocument/2006/relationships/image" Target="../media/image31.jpeg"/><Relationship Id="rId15" Type="http://schemas.microsoft.com/office/2007/relationships/hdphoto" Target="../media/hdphoto5.wdp"/><Relationship Id="rId23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36.png"/><Relationship Id="rId22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12192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643890" y="2374828"/>
            <a:ext cx="6684669" cy="292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68579" tIns="34289" rIns="68579" bIns="34289" numCol="1">
            <a:prstTxWarp prst="textArchUp">
              <a:avLst>
                <a:gd name="adj" fmla="val 11684211"/>
              </a:avLst>
            </a:prstTxWarp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en-US" sz="4500" b="1" dirty="0">
                <a:solidFill>
                  <a:srgbClr val="FF0000"/>
                </a:solidFill>
              </a:rPr>
              <a:t>DẠY HỌC TRỰC TUYẾN</a:t>
            </a:r>
          </a:p>
        </p:txBody>
      </p:sp>
      <p:sp>
        <p:nvSpPr>
          <p:cNvPr id="3076" name="Rectangle 2"/>
          <p:cNvSpPr txBox="1">
            <a:spLocks noChangeArrowheads="1"/>
          </p:cNvSpPr>
          <p:nvPr/>
        </p:nvSpPr>
        <p:spPr bwMode="auto">
          <a:xfrm>
            <a:off x="2984908" y="826943"/>
            <a:ext cx="6343651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/>
          <a:lstStyle>
            <a:lvl1pPr marL="455613" indent="-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PHÙ ĐỔNG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182097" y="3916239"/>
            <a:ext cx="582930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68579" tIns="34289" rIns="68579" bIns="34289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30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MÔN: </a:t>
            </a:r>
            <a:r>
              <a:rPr lang="vi-VN" sz="30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LUYỆN TỪ VÀ CÂU</a:t>
            </a:r>
            <a:endParaRPr lang="en-US" sz="30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7150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9964" y="461665"/>
            <a:ext cx="5763491" cy="6470072"/>
          </a:xfrm>
        </p:spPr>
        <p:txBody>
          <a:bodyPr>
            <a:normAutofit/>
          </a:bodyPr>
          <a:lstStyle/>
          <a:p>
            <a:pPr marL="609600" indent="-609600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609600" indent="-609600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>
              <a:buNone/>
              <a:defRPr/>
            </a:pP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marL="609600" indent="-609600"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MY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091" y="0"/>
            <a:ext cx="9961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buNone/>
              <a:defRPr/>
            </a:pPr>
            <a:r>
              <a:rPr lang="en-US" sz="24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10889" y="461665"/>
            <a:ext cx="322810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195" y="676240"/>
            <a:ext cx="3384266" cy="5491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61" y="3325091"/>
            <a:ext cx="2482734" cy="30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0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51" name="Rectangle 83"/>
          <p:cNvSpPr>
            <a:spLocks noChangeArrowheads="1"/>
          </p:cNvSpPr>
          <p:nvPr/>
        </p:nvSpPr>
        <p:spPr bwMode="auto">
          <a:xfrm>
            <a:off x="763153" y="565382"/>
            <a:ext cx="73516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    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419"/>
            <a:ext cx="3917951" cy="302216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8100987" y="1480466"/>
            <a:ext cx="502681" cy="209789"/>
          </a:xfrm>
          <a:prstGeom prst="rightArrow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24441" y="1262194"/>
            <a:ext cx="232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24441" y="2035621"/>
            <a:ext cx="290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8198411" y="1917696"/>
            <a:ext cx="221232" cy="110926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1BDD7E-F37F-472F-87E6-9C6C8CEC7BA1}"/>
              </a:ext>
            </a:extLst>
          </p:cNvPr>
          <p:cNvGrpSpPr>
            <a:grpSpLocks/>
          </p:cNvGrpSpPr>
          <p:nvPr/>
        </p:nvGrpSpPr>
        <p:grpSpPr bwMode="auto">
          <a:xfrm>
            <a:off x="8343325" y="3429000"/>
            <a:ext cx="3879850" cy="3467100"/>
            <a:chOff x="5029200" y="3124200"/>
            <a:chExt cx="3881369" cy="3329504"/>
          </a:xfrm>
        </p:grpSpPr>
        <p:pic>
          <p:nvPicPr>
            <p:cNvPr id="17" name="Picture 14">
              <a:extLst>
                <a:ext uri="{FF2B5EF4-FFF2-40B4-BE49-F238E27FC236}">
                  <a16:creationId xmlns:a16="http://schemas.microsoft.com/office/drawing/2014/main" id="{E0077864-33A9-45CC-BEF0-5B501659A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124200"/>
              <a:ext cx="3881369" cy="2886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EA271C0B-5691-47F1-A3AE-F58448697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7834" y="6010330"/>
              <a:ext cx="2324100" cy="44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 rạng sáng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6E2648-252D-4313-8714-603620FFEBFA}"/>
              </a:ext>
            </a:extLst>
          </p:cNvPr>
          <p:cNvGrpSpPr>
            <a:grpSpLocks/>
          </p:cNvGrpSpPr>
          <p:nvPr/>
        </p:nvGrpSpPr>
        <p:grpSpPr bwMode="auto">
          <a:xfrm>
            <a:off x="4180864" y="3429000"/>
            <a:ext cx="3917950" cy="3479800"/>
            <a:chOff x="425739" y="3124200"/>
            <a:chExt cx="3841461" cy="3327694"/>
          </a:xfrm>
        </p:grpSpPr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B94441D5-97E6-4F28-AADC-668D9ABC1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739" y="3124200"/>
              <a:ext cx="3841461" cy="2886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FB2B6CF2-0C94-4F7E-8C75-459B5F2A5F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6010330"/>
              <a:ext cx="2324100" cy="44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Buổi trời chiều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38CBEB32-B27A-407F-938B-88863E7CF3C1}"/>
              </a:ext>
            </a:extLst>
          </p:cNvPr>
          <p:cNvSpPr/>
          <p:nvPr/>
        </p:nvSpPr>
        <p:spPr>
          <a:xfrm>
            <a:off x="4694733" y="1201505"/>
            <a:ext cx="1083616" cy="7734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701D56-5129-4585-9BB7-040F61024468}"/>
              </a:ext>
            </a:extLst>
          </p:cNvPr>
          <p:cNvSpPr/>
          <p:nvPr/>
        </p:nvSpPr>
        <p:spPr>
          <a:xfrm>
            <a:off x="3114271" y="1830335"/>
            <a:ext cx="654945" cy="7734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58D7BA-B10A-48DD-83B6-5BD3A4739C53}"/>
              </a:ext>
            </a:extLst>
          </p:cNvPr>
          <p:cNvSpPr/>
          <p:nvPr/>
        </p:nvSpPr>
        <p:spPr>
          <a:xfrm>
            <a:off x="3263006" y="2469799"/>
            <a:ext cx="654945" cy="7734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5" grpId="0"/>
      <p:bldP spid="9" grpId="0" animBg="1"/>
      <p:bldP spid="6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764" y="346364"/>
            <a:ext cx="7273636" cy="2161309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   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endParaRPr lang="en-MY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" r="-1" b="7386"/>
          <a:stretch/>
        </p:blipFill>
        <p:spPr>
          <a:xfrm>
            <a:off x="2338369" y="3200400"/>
            <a:ext cx="7042872" cy="3657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05318" y="1710735"/>
            <a:ext cx="1896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702637" y="1950273"/>
            <a:ext cx="502681" cy="209789"/>
          </a:xfrm>
          <a:prstGeom prst="rightArrow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028532" y="3422423"/>
            <a:ext cx="499431" cy="2511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278248" y="6081486"/>
            <a:ext cx="469409" cy="28979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ADAC979-DC44-4B00-826D-01A5099B9B53}"/>
              </a:ext>
            </a:extLst>
          </p:cNvPr>
          <p:cNvSpPr/>
          <p:nvPr/>
        </p:nvSpPr>
        <p:spPr>
          <a:xfrm>
            <a:off x="5554192" y="1693896"/>
            <a:ext cx="1083616" cy="7734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8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-637310" y="352340"/>
            <a:ext cx="93241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c)   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algn="ctr"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91080" y="1012309"/>
            <a:ext cx="232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8686799" y="1291447"/>
            <a:ext cx="502681" cy="209789"/>
          </a:xfrm>
          <a:prstGeom prst="rightArrow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8686798" y="2537254"/>
            <a:ext cx="502681" cy="209789"/>
          </a:xfrm>
          <a:prstGeom prst="rightArrow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89479" y="2231898"/>
            <a:ext cx="2886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1" y="3342685"/>
            <a:ext cx="5723614" cy="351531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492864" y="3675321"/>
            <a:ext cx="275771" cy="30021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280264" y="3849492"/>
            <a:ext cx="275771" cy="30021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1732813" y="3564172"/>
            <a:ext cx="232423" cy="2421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613368" y="3806332"/>
            <a:ext cx="958666" cy="1692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871C13F3-86BB-47E4-8377-0977C755BD4A}"/>
              </a:ext>
            </a:extLst>
          </p:cNvPr>
          <p:cNvSpPr/>
          <p:nvPr/>
        </p:nvSpPr>
        <p:spPr>
          <a:xfrm>
            <a:off x="643561" y="1009627"/>
            <a:ext cx="2801767" cy="7734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FC7B66F-7128-4153-856C-6110D931D1B2}"/>
              </a:ext>
            </a:extLst>
          </p:cNvPr>
          <p:cNvSpPr/>
          <p:nvPr/>
        </p:nvSpPr>
        <p:spPr>
          <a:xfrm>
            <a:off x="1518557" y="2231898"/>
            <a:ext cx="718457" cy="7734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30" descr="anh me">
            <a:extLst>
              <a:ext uri="{FF2B5EF4-FFF2-40B4-BE49-F238E27FC236}">
                <a16:creationId xmlns:a16="http://schemas.microsoft.com/office/drawing/2014/main" id="{8C13889A-1594-4D4A-BB5A-CBE2318D1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5673" y="3378141"/>
            <a:ext cx="4777107" cy="3468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105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3" grpId="0" animBg="1"/>
      <p:bldP spid="12" grpId="0" animBg="1"/>
      <p:bldP spid="13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3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85" y="776785"/>
            <a:ext cx="1132726" cy="1466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14" r="97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45" y="773087"/>
            <a:ext cx="1255451" cy="1470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14" r="97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320" y="773087"/>
            <a:ext cx="1255451" cy="1470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22" b="94578" l="9341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555" y="736957"/>
            <a:ext cx="1632086" cy="1488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8" b="90000" l="8974" r="935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79" y="748311"/>
            <a:ext cx="1398931" cy="1524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19" b="95181" l="2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64" y="741857"/>
            <a:ext cx="1434801" cy="14886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65" l="84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25" y="145190"/>
            <a:ext cx="610393" cy="703504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682893" y="2340633"/>
            <a:ext cx="2748092" cy="1985217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0800000">
            <a:off x="7444779" y="2340633"/>
            <a:ext cx="2376454" cy="2126662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loud 11"/>
          <p:cNvSpPr/>
          <p:nvPr/>
        </p:nvSpPr>
        <p:spPr>
          <a:xfrm>
            <a:off x="760387" y="3738740"/>
            <a:ext cx="5161442" cy="2537369"/>
          </a:xfrm>
          <a:prstGeom prst="cloud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738977" y="3982252"/>
            <a:ext cx="4744297" cy="2157292"/>
          </a:xfrm>
          <a:prstGeom prst="cloud">
            <a:avLst/>
          </a:prstGeom>
          <a:solidFill>
            <a:srgbClr val="F3AFC7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1417" y="4543050"/>
            <a:ext cx="469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9633" y="4543050"/>
            <a:ext cx="4221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ide10">
            <a:hlinkClick r:id="" action="ppaction://media"/>
            <a:extLst>
              <a:ext uri="{FF2B5EF4-FFF2-40B4-BE49-F238E27FC236}">
                <a16:creationId xmlns:a16="http://schemas.microsoft.com/office/drawing/2014/main" id="{C07EEC17-D18B-4561-B8E2-037348C55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H="1">
            <a:off x="11915432" y="-102794"/>
            <a:ext cx="55313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003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C 0.00678 0.05301 0.02435 0.12709 0.08633 0.12593 C 0.17618 0.12593 0.18295 -0.12199 0.28985 -0.12291 C 0.38633 -0.12291 0.33477 0.09398 0.42774 0.09306 C 0.52422 0.09306 0.47266 -0.06389 0.57644 -0.06389 C 0.66928 -0.06389 0.61758 0.0419 0.70027 0.0419 C 0.77969 0.0419 0.73842 -0.03889 0.81068 -0.03889 C 0.85209 -0.03889 0.8556 -0.0169 0.85873 -2.96296E-6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43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C 0.00678 0.05301 0.02435 0.12709 0.08633 0.12593 C 0.17618 0.12593 0.18295 -0.12199 0.28985 -0.12291 C 0.38633 -0.12291 0.33477 0.09399 0.42774 0.09306 C 0.52409 0.09306 0.47266 -0.06388 0.57631 -0.06388 C 0.66928 -0.06388 0.61758 0.0419 0.70027 0.0419 C 0.77969 0.0419 0.73842 -0.03888 0.81068 -0.03888 C 0.85209 -0.03888 0.8556 -0.01689 0.85873 -4.44444E-6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43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C 0.00703 0.05301 0.02474 0.12709 0.0875 0.12593 C 0.17852 0.12593 0.18542 -0.12199 0.29362 -0.12291 C 0.39128 -0.12291 0.3392 0.09398 0.43282 0.09306 C 0.53047 0.09306 0.47826 -0.06389 0.58334 -0.06389 C 0.67761 -0.06389 0.62526 0.0419 0.70899 0.0419 C 0.78933 0.0419 0.74766 -0.03889 0.82071 -0.03889 C 0.86263 -0.03889 0.86628 -0.0169 0.86953 -2.96296E-6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77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C 0.00703 0.05301 0.02474 0.12709 0.08698 0.12593 C 0.17708 0.12593 0.18385 -0.12199 0.29063 -0.12291 C 0.38724 -0.12291 0.33555 0.09398 0.42891 0.09306 C 0.52591 0.09306 0.47422 -0.06389 0.57813 -0.06389 C 0.67149 -0.06389 0.61979 0.0419 0.70261 0.0419 C 0.78229 0.0419 0.74102 -0.03889 0.81341 -0.03889 C 0.85508 -0.03889 0.85846 -0.0169 0.86185 -2.22222E-6 " pathEditMode="relative" rAng="0" ptsTypes="AAAAAA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99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C 0.00703 0.05301 0.02448 0.12709 0.08619 0.12593 C 0.17578 0.12593 0.18203 -0.12199 0.28828 -0.12291 C 0.38424 -0.12291 0.33294 0.09399 0.42552 0.09306 C 0.52174 0.09306 0.47044 -0.06388 0.57356 -0.06388 C 0.66614 -0.06388 0.61484 0.0419 0.69726 0.0419 C 0.7763 0.0419 0.73515 -0.03888 0.80703 -0.03888 C 0.8483 -0.03888 0.85169 -0.01689 0.8552 -4.44444E-6 " pathEditMode="relative" rAng="0" ptsTypes="AAA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60" y="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C 0.00704 0.05301 0.02461 0.12708 0.08503 0.12592 C 0.17409 0.12592 0.1806 -0.12199 0.28659 -0.12292 C 0.38178 -0.12292 0.33112 0.09398 0.42305 0.09305 C 0.51875 0.09305 0.46758 -0.06389 0.57045 -0.06389 C 0.6625 -0.06389 0.61146 0.0419 0.69323 0.0419 C 0.77188 0.0419 0.73099 -0.03889 0.80261 -0.03889 C 0.84362 -0.03889 0.84714 -0.0169 0.85053 2.22222E-6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26" y="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C 0.00677 0.05301 0.02435 0.12708 0.08633 0.12592 C 0.17617 0.12592 0.18294 -0.12199 0.28972 -0.12292 C 0.3862 -0.12292 0.33464 0.09398 0.42761 0.09305 C 0.52409 0.09305 0.47253 -0.06389 0.5763 -0.06389 C 0.66927 -0.06389 0.61758 0.0419 0.70026 0.0419 C 0.77969 0.0419 0.73841 -0.03889 0.81068 -0.03889 C 0.85209 -0.03889 0.8556 -0.0169 0.85873 2.22222E-6 " pathEditMode="relative" rAng="0" ptsTypes="AAA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43" y="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6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1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6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1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6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1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1" grpId="0" animBg="1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96044" y="-60457"/>
            <a:ext cx="10191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buNone/>
              <a:defRPr/>
            </a:pPr>
            <a:r>
              <a:rPr lang="en-US" sz="32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726575" y="435589"/>
            <a:ext cx="3790603" cy="1870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26575" y="501650"/>
            <a:ext cx="5763491" cy="6470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>
              <a:buFont typeface="Arial" panose="020B0604020202020204" pitchFamily="34" charset="0"/>
              <a:buNone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MY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34709" y="1299990"/>
            <a:ext cx="4186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74406" y="1705777"/>
            <a:ext cx="354375" cy="18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76887" y="2137206"/>
            <a:ext cx="338469" cy="71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25948" y="3863247"/>
            <a:ext cx="4186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305061" y="5581878"/>
            <a:ext cx="1274285" cy="36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690650" y="6430177"/>
            <a:ext cx="326835" cy="36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82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" y="1598"/>
            <a:ext cx="12192195" cy="68564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3785" y="565265"/>
            <a:ext cx="917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6498" y="1288319"/>
            <a:ext cx="342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3920" y="1994748"/>
            <a:ext cx="342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sánh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3091" y="2698643"/>
            <a:ext cx="74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3091" y="3419151"/>
            <a:ext cx="7324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so sánh là: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5954" y="4139659"/>
            <a:ext cx="5826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a,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2579" y="4838073"/>
            <a:ext cx="495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b,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1961" y="4125679"/>
            <a:ext cx="40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71961" y="4873188"/>
            <a:ext cx="40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F5CE2A-04C3-462A-AF4E-EBA433163265}"/>
              </a:ext>
            </a:extLst>
          </p:cNvPr>
          <p:cNvSpPr txBox="1"/>
          <p:nvPr/>
        </p:nvSpPr>
        <p:spPr>
          <a:xfrm>
            <a:off x="1103091" y="5576928"/>
            <a:ext cx="495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chẳng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DB4126-B051-4BBB-916C-71D69E9EB383}"/>
              </a:ext>
            </a:extLst>
          </p:cNvPr>
          <p:cNvSpPr txBox="1"/>
          <p:nvPr/>
        </p:nvSpPr>
        <p:spPr>
          <a:xfrm>
            <a:off x="4985334" y="5576928"/>
            <a:ext cx="40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16160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069" y="4903077"/>
            <a:ext cx="2298030" cy="2298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078" y="1860331"/>
            <a:ext cx="1905434" cy="25024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1" y="169800"/>
            <a:ext cx="1293523" cy="1217566"/>
          </a:xfrm>
          <a:prstGeom prst="rect">
            <a:avLst/>
          </a:prstGeom>
        </p:spPr>
      </p:pic>
      <p:pic>
        <p:nvPicPr>
          <p:cNvPr id="2050" name="Picture 2" descr="Little students kids cartoon - Stock Illustration [37741567] - PIXTA">
            <a:extLst>
              <a:ext uri="{FF2B5EF4-FFF2-40B4-BE49-F238E27FC236}">
                <a16:creationId xmlns:a16="http://schemas.microsoft.com/office/drawing/2014/main" id="{E9FB1FEB-51DF-4659-A778-7EE9D08F4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7" b="89831" l="10000" r="92000">
                        <a14:foregroundMark x1="16667" y1="26150" x2="14889" y2="73850"/>
                        <a14:foregroundMark x1="21111" y1="42131" x2="14000" y2="49395"/>
                        <a14:foregroundMark x1="92000" y1="30508" x2="80000" y2="45763"/>
                        <a14:foregroundMark x1="54444" y1="41162" x2="51111" y2="56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33" y="977463"/>
            <a:ext cx="7748525" cy="711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800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58090" y="429491"/>
            <a:ext cx="1050867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9089" y="2272145"/>
            <a:ext cx="9199420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phếch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191791" y="1080655"/>
            <a:ext cx="8781009" cy="2940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61804" y="3592506"/>
            <a:ext cx="1795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29796" y="3592506"/>
            <a:ext cx="21710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65316" y="4921227"/>
            <a:ext cx="179554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57353" y="4912868"/>
            <a:ext cx="179554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4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92" b="92188" l="3516" r="96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1" y="-656707"/>
            <a:ext cx="7003484" cy="6292735"/>
          </a:xfrm>
          <a:prstGeom prst="rect">
            <a:avLst/>
          </a:prstGeom>
        </p:spPr>
      </p:pic>
      <p:pic>
        <p:nvPicPr>
          <p:cNvPr id="1026" name="Picture 2" descr="Toán vui mỗi ngày - Toán vui mỗi ngày - Website học Toán online và làm bài  tập Toán online với các dạng toán cơ bản đến Toán nâng cao. Luyện Thi">
            <a:extLst>
              <a:ext uri="{FF2B5EF4-FFF2-40B4-BE49-F238E27FC236}">
                <a16:creationId xmlns:a16="http://schemas.microsoft.com/office/drawing/2014/main" id="{3310D709-A448-4076-B1D7-9E38C136A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32" y="2901512"/>
            <a:ext cx="6006668" cy="395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oán vui mỗi ngày - Toán vui mỗi ngày - Website học Toán online và làm bài  tập Toán online với các dạng toán cơ bản đến Toán nâng cao. Luyện Thi">
            <a:extLst>
              <a:ext uri="{FF2B5EF4-FFF2-40B4-BE49-F238E27FC236}">
                <a16:creationId xmlns:a16="http://schemas.microsoft.com/office/drawing/2014/main" id="{A8C77D1B-AF43-4023-9809-A57FC1FA2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182" b="94091" l="35329" r="69162">
                        <a14:foregroundMark x1="68263" y1="67273" x2="69162" y2="79091"/>
                        <a14:foregroundMark x1="37725" y1="75455" x2="35329" y2="80455"/>
                        <a14:foregroundMark x1="52096" y1="64091" x2="49401" y2="64091"/>
                        <a14:backgroundMark x1="48946" y1="63003" x2="46707" y2="78636"/>
                        <a14:backgroundMark x1="49701" y1="57727" x2="49631" y2="58214"/>
                        <a14:backgroundMark x1="48168" y1="61149" x2="47305" y2="77727"/>
                        <a14:backgroundMark x1="47605" y1="60000" x2="46407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83" t="53383" r="27076" b="7550"/>
          <a:stretch/>
        </p:blipFill>
        <p:spPr bwMode="auto">
          <a:xfrm rot="19844276">
            <a:off x="10059711" y="4580383"/>
            <a:ext cx="1558155" cy="154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635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3149" y="628233"/>
            <a:ext cx="104857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 CHẶNG 1</a:t>
            </a:r>
          </a:p>
        </p:txBody>
      </p:sp>
    </p:spTree>
    <p:extLst>
      <p:ext uri="{BB962C8B-B14F-4D97-AF65-F5344CB8AC3E}">
        <p14:creationId xmlns:p14="http://schemas.microsoft.com/office/powerpoint/2010/main" val="237870713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9752"/>
            <a:ext cx="5852160" cy="4605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1" y="2943149"/>
            <a:ext cx="6339839" cy="391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90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30" y="-1"/>
            <a:ext cx="1221903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648" y="1581954"/>
            <a:ext cx="10823170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phếch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0110" y="2416029"/>
            <a:ext cx="482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1347" y="4019545"/>
            <a:ext cx="482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2766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1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1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" y="1598"/>
            <a:ext cx="12192195" cy="68564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3785" y="565265"/>
            <a:ext cx="917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6498" y="1288319"/>
            <a:ext cx="342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3920" y="1994748"/>
            <a:ext cx="342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sánh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3091" y="2698643"/>
            <a:ext cx="74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3091" y="3419151"/>
            <a:ext cx="7324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 sự vật được so sánh với nhau là: 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5954" y="4139659"/>
            <a:ext cx="5826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a, Quả dừa – đàn lợn con.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2579" y="4838073"/>
            <a:ext cx="495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b, Tàu dừa – chiếc lược.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4125580"/>
            <a:ext cx="40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3155" y="4885131"/>
            <a:ext cx="40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0691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443346" y="1389300"/>
            <a:ext cx="117486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4: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3:</a:t>
            </a:r>
          </a:p>
        </p:txBody>
      </p:sp>
      <p:sp>
        <p:nvSpPr>
          <p:cNvPr id="9219" name="Text Box 12"/>
          <p:cNvSpPr txBox="1">
            <a:spLocks noChangeArrowheads="1"/>
          </p:cNvSpPr>
          <p:nvPr/>
        </p:nvSpPr>
        <p:spPr bwMode="auto">
          <a:xfrm>
            <a:off x="1187625" y="2467189"/>
            <a:ext cx="10764981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Trả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4000" b="1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Quà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dừa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đàn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lợn</a:t>
            </a:r>
            <a:r>
              <a:rPr lang="en-US" altLang="en-US" sz="4000" b="1" dirty="0"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nằm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40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Quà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dừa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đàn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lợn</a:t>
            </a:r>
            <a:r>
              <a:rPr lang="en-US" altLang="en-US" sz="4000" b="1" dirty="0"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nằm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40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Quà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dừa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đàn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lợn</a:t>
            </a:r>
            <a:r>
              <a:rPr lang="en-US" altLang="en-US" sz="4000" b="1" dirty="0"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nằm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40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0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51C5B7-FA9B-4475-9A55-FC93BD40E062}"/>
              </a:ext>
            </a:extLst>
          </p:cNvPr>
          <p:cNvSpPr/>
          <p:nvPr/>
        </p:nvSpPr>
        <p:spPr>
          <a:xfrm>
            <a:off x="684415" y="349015"/>
            <a:ext cx="1082317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63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443346" y="1389300"/>
            <a:ext cx="117486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4: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3:</a:t>
            </a:r>
          </a:p>
        </p:txBody>
      </p:sp>
      <p:sp>
        <p:nvSpPr>
          <p:cNvPr id="9219" name="Text Box 12"/>
          <p:cNvSpPr txBox="1">
            <a:spLocks noChangeArrowheads="1"/>
          </p:cNvSpPr>
          <p:nvPr/>
        </p:nvSpPr>
        <p:spPr bwMode="auto">
          <a:xfrm>
            <a:off x="684415" y="2527875"/>
            <a:ext cx="11225661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Trả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4000" b="1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Tàu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dừa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lược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chải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mây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40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Tàu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dừa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lược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chải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mây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40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Tàu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dừa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lược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chải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mây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40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51C5B7-FA9B-4475-9A55-FC93BD40E062}"/>
              </a:ext>
            </a:extLst>
          </p:cNvPr>
          <p:cNvSpPr/>
          <p:nvPr/>
        </p:nvSpPr>
        <p:spPr>
          <a:xfrm>
            <a:off x="684415" y="349015"/>
            <a:ext cx="1082317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47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74001">
              <a:srgbClr val="E0F1F2"/>
            </a:gs>
            <a:gs pos="83000">
              <a:srgbClr val="E0F1F2"/>
            </a:gs>
            <a:gs pos="100000">
              <a:srgbClr val="EBF6F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7">
            <a:extLst>
              <a:ext uri="{FF2B5EF4-FFF2-40B4-BE49-F238E27FC236}">
                <a16:creationId xmlns:a16="http://schemas.microsoft.com/office/drawing/2014/main" id="{D3087960-452E-40BF-93A5-28E2FB5A5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096963"/>
            <a:ext cx="9144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Tàu dừa </a:t>
            </a:r>
            <a:r>
              <a:rPr lang="en-US" altLang="en-US" sz="28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chiếc lược chải vào mây xanh.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0BB166-A5F1-4654-A130-0A5694E83B9C}"/>
              </a:ext>
            </a:extLst>
          </p:cNvPr>
          <p:cNvGraphicFramePr>
            <a:graphicFrameLocks noGrp="1"/>
          </p:cNvGraphicFramePr>
          <p:nvPr/>
        </p:nvGraphicFramePr>
        <p:xfrm>
          <a:off x="1752600" y="1752600"/>
          <a:ext cx="8686800" cy="465455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8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Sự vật A</a:t>
                      </a: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Từ so sánh có thể thêm vào câu ch</a:t>
                      </a:r>
                      <a:r>
                        <a:rPr kumimoji="0" lang="vi-V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ư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a có từ so sánh</a:t>
                      </a: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Sự vật B</a:t>
                      </a: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54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a) Quả dừa</a:t>
                      </a: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kumimoji="0" lang="vi-V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ư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…………………………………..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…………………………………………..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………………………………………………</a:t>
                      </a: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02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b)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……………….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tựa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…………………………………………………………………………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…………………………………………..</a:t>
                      </a: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 Box 7">
            <a:extLst>
              <a:ext uri="{FF2B5EF4-FFF2-40B4-BE49-F238E27FC236}">
                <a16:creationId xmlns:a16="http://schemas.microsoft.com/office/drawing/2014/main" id="{DD01247A-6C85-4034-BDBA-16911DA5E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048001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giống, là , tựa ,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1A7AA49B-11B6-4624-A499-FE5A92151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538539"/>
            <a:ext cx="426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</a:t>
            </a:r>
            <a:r>
              <a:rPr lang="vi-VN" altLang="en-US" sz="28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tựa như, nh</a:t>
            </a:r>
            <a:r>
              <a:rPr lang="vi-VN" altLang="en-US" sz="28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08C93D7F-D24D-45C3-A512-079E6D9D7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953001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, là , nh</a:t>
            </a:r>
            <a:r>
              <a:rPr lang="vi-VN" altLang="en-US" sz="28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altLang="en-US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3B6F6EA3-26C4-4293-A1AE-960B4DA28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472114"/>
            <a:ext cx="4038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 như, giống nh</a:t>
            </a:r>
            <a:r>
              <a:rPr lang="vi-VN" altLang="en-US" sz="28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</a:t>
            </a:r>
            <a:r>
              <a:rPr lang="vi-VN" altLang="en-US" sz="28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F53F8806-E3F8-4A53-AAAB-7CA415692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143251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lợn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D5A19486-79D7-4CB5-8512-26FA1D563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051426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l</a:t>
            </a:r>
            <a:r>
              <a:rPr lang="vi-VN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94D289AD-3F29-4981-B126-8C9C8C38C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789489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dừa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urved Connector 17"/>
          <p:cNvCxnSpPr/>
          <p:nvPr/>
        </p:nvCxnSpPr>
        <p:spPr>
          <a:xfrm rot="16200000" flipV="1">
            <a:off x="8161218" y="4246356"/>
            <a:ext cx="1117907" cy="842608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flipV="1">
            <a:off x="2424488" y="4321041"/>
            <a:ext cx="993267" cy="838742"/>
          </a:xfrm>
          <a:prstGeom prst="curvedConnector3">
            <a:avLst>
              <a:gd name="adj1" fmla="val 84871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3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065" y="650371"/>
            <a:ext cx="803498" cy="104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14" r="97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980" y="647749"/>
            <a:ext cx="890553" cy="1043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14" r="97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09" y="647749"/>
            <a:ext cx="890553" cy="1043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2" b="94578" l="9341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68" y="616832"/>
            <a:ext cx="1157718" cy="1055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8" b="90000" l="8974" r="935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11" y="638611"/>
            <a:ext cx="992330" cy="1081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19" b="95181" l="2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66" y="621732"/>
            <a:ext cx="1017775" cy="1055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65" l="84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57" y="139581"/>
            <a:ext cx="432981" cy="499030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3318039" y="1690968"/>
            <a:ext cx="1685991" cy="1538647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0800000">
            <a:off x="7070997" y="1736876"/>
            <a:ext cx="1491107" cy="1428537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loud 11"/>
          <p:cNvSpPr/>
          <p:nvPr/>
        </p:nvSpPr>
        <p:spPr>
          <a:xfrm>
            <a:off x="1358474" y="2414004"/>
            <a:ext cx="4530622" cy="1892084"/>
          </a:xfrm>
          <a:prstGeom prst="cloud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809107" y="2414004"/>
            <a:ext cx="4275387" cy="1767392"/>
          </a:xfrm>
          <a:prstGeom prst="cloud">
            <a:avLst/>
          </a:prstGeom>
          <a:solidFill>
            <a:srgbClr val="F3AFC7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2139" y="2885877"/>
            <a:ext cx="469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11531" y="2900269"/>
            <a:ext cx="422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52287" y="4777961"/>
            <a:ext cx="4544403" cy="2015798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21" name="Cloud 20"/>
          <p:cNvSpPr/>
          <p:nvPr/>
        </p:nvSpPr>
        <p:spPr>
          <a:xfrm>
            <a:off x="8107042" y="4771001"/>
            <a:ext cx="4116934" cy="201579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99071149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5" grpId="0"/>
      <p:bldP spid="26" grpId="0"/>
      <p:bldP spid="14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10348"/>
            <a:ext cx="12188238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375" y="3561151"/>
            <a:ext cx="2630139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3" y="5060678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26" y="4793658"/>
            <a:ext cx="2879431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86" y="3908906"/>
            <a:ext cx="1247754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8910" y="549569"/>
            <a:ext cx="268746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3024" y="837512"/>
            <a:ext cx="2783450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16" y="1029474"/>
            <a:ext cx="7305183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064797" y="3188936"/>
            <a:ext cx="758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spc="-400" dirty="0">
                <a:solidFill>
                  <a:srgbClr val="2CA6E0"/>
                </a:solidFill>
                <a:latin typeface="+mj-lt"/>
                <a:ea typeface="汉仪小麦体简" panose="00020600040101010101" pitchFamily="18" charset="-122"/>
                <a:cs typeface="+mn-ea"/>
                <a:sym typeface="+mn-lt"/>
              </a:rPr>
              <a:t>CẢM ƠN CÁC BẠN NHỎ!</a:t>
            </a:r>
            <a:endParaRPr lang="zh-CN" altLang="en-US" sz="4800" spc="-400" dirty="0">
              <a:solidFill>
                <a:srgbClr val="2CA6E0"/>
              </a:solidFill>
              <a:latin typeface="+mj-lt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57607"/>
            <a:ext cx="2042825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127" y="4457405"/>
            <a:ext cx="529133" cy="901930"/>
          </a:xfrm>
          <a:prstGeom prst="rect">
            <a:avLst/>
          </a:prstGeom>
        </p:spPr>
      </p:pic>
      <p:pic>
        <p:nvPicPr>
          <p:cNvPr id="4" name="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1205" y="-60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92474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40000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7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accel="80000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accel="46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3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4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6000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752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accel="8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accel="4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752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D568462-D1E3-42D0-91FF-559D60F4FBB4}"/>
              </a:ext>
            </a:extLst>
          </p:cNvPr>
          <p:cNvSpPr/>
          <p:nvPr/>
        </p:nvSpPr>
        <p:spPr>
          <a:xfrm>
            <a:off x="1612900" y="4448176"/>
            <a:ext cx="4338638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 err="1">
                <a:solidFill>
                  <a:srgbClr val="002060"/>
                </a:solidFill>
                <a:latin typeface="Calibri"/>
              </a:rPr>
              <a:t>Lá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lành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đùm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…….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AFAAC4D-FB61-4A4B-A421-F8C29D146520}"/>
              </a:ext>
            </a:extLst>
          </p:cNvPr>
          <p:cNvSpPr/>
          <p:nvPr/>
        </p:nvSpPr>
        <p:spPr>
          <a:xfrm>
            <a:off x="1636712" y="4462740"/>
            <a:ext cx="4338638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 err="1">
                <a:solidFill>
                  <a:srgbClr val="002060"/>
                </a:solidFill>
                <a:latin typeface="Calibri"/>
              </a:rPr>
              <a:t>Nghĩa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mẹ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như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……</a:t>
            </a:r>
          </a:p>
          <a:p>
            <a:pPr algn="ctr" defTabSz="685800">
              <a:defRPr/>
            </a:pPr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4834AB4-726A-4FB3-9F90-BE3C7505D874}"/>
              </a:ext>
            </a:extLst>
          </p:cNvPr>
          <p:cNvSpPr/>
          <p:nvPr/>
        </p:nvSpPr>
        <p:spPr>
          <a:xfrm>
            <a:off x="1707162" y="4433284"/>
            <a:ext cx="4338638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>
                <a:solidFill>
                  <a:srgbClr val="002060"/>
                </a:solidFill>
                <a:latin typeface="Calibri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mẹ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như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………….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17A73F-5BE5-43CC-8DE4-8D8D9085EB0A}"/>
              </a:ext>
            </a:extLst>
          </p:cNvPr>
          <p:cNvSpPr/>
          <p:nvPr/>
        </p:nvSpPr>
        <p:spPr>
          <a:xfrm>
            <a:off x="1692821" y="4623123"/>
            <a:ext cx="4338638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>
                <a:solidFill>
                  <a:srgbClr val="002060"/>
                </a:solidFill>
                <a:latin typeface="Calibri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cha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như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…………………..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5F1F8E-3DBD-4C4E-85BC-C55D73619FF7}"/>
              </a:ext>
            </a:extLst>
          </p:cNvPr>
          <p:cNvSpPr/>
          <p:nvPr/>
        </p:nvSpPr>
        <p:spPr>
          <a:xfrm>
            <a:off x="1595001" y="4526192"/>
            <a:ext cx="4338638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 err="1">
                <a:solidFill>
                  <a:srgbClr val="002060"/>
                </a:solidFill>
                <a:latin typeface="Calibri"/>
              </a:rPr>
              <a:t>Anh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như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……………..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1533AF2-4245-42FA-94F9-8AF4CD0F81A7}"/>
              </a:ext>
            </a:extLst>
          </p:cNvPr>
          <p:cNvSpPr/>
          <p:nvPr/>
        </p:nvSpPr>
        <p:spPr>
          <a:xfrm>
            <a:off x="1566809" y="4557855"/>
            <a:ext cx="4338638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 err="1">
                <a:solidFill>
                  <a:srgbClr val="002060"/>
                </a:solidFill>
                <a:latin typeface="Calibri"/>
              </a:rPr>
              <a:t>Chị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ngã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…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8AE148C-0E88-455F-A97A-0E4A9E3B6B7D}"/>
              </a:ext>
            </a:extLst>
          </p:cNvPr>
          <p:cNvSpPr/>
          <p:nvPr/>
        </p:nvSpPr>
        <p:spPr>
          <a:xfrm>
            <a:off x="1598559" y="4621264"/>
            <a:ext cx="4338638" cy="137477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 err="1">
                <a:solidFill>
                  <a:srgbClr val="002060"/>
                </a:solidFill>
                <a:latin typeface="Calibri"/>
              </a:rPr>
              <a:t>Điền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vào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chỗ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trống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cho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vào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câu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tục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đã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học</a:t>
            </a:r>
            <a:endParaRPr lang="en-US" dirty="0">
              <a:solidFill>
                <a:srgbClr val="002060"/>
              </a:solidFill>
              <a:latin typeface="Calibri"/>
            </a:endParaRPr>
          </a:p>
          <a:p>
            <a:pPr algn="ctr" defTabSz="685800">
              <a:defRPr/>
            </a:pPr>
            <a:r>
              <a:rPr lang="en-US" dirty="0" err="1">
                <a:solidFill>
                  <a:srgbClr val="002060"/>
                </a:solidFill>
                <a:latin typeface="Calibri"/>
              </a:rPr>
              <a:t>Công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cha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như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……………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99786B0-0550-4F84-81B7-CB161C41B0FA}"/>
              </a:ext>
            </a:extLst>
          </p:cNvPr>
          <p:cNvSpPr/>
          <p:nvPr/>
        </p:nvSpPr>
        <p:spPr>
          <a:xfrm>
            <a:off x="1676015" y="4514715"/>
            <a:ext cx="4338638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 err="1">
                <a:solidFill>
                  <a:srgbClr val="002060"/>
                </a:solidFill>
                <a:latin typeface="Calibri"/>
              </a:rPr>
              <a:t>Cá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ăn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muối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cá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ươn</a:t>
            </a:r>
            <a:endParaRPr lang="en-US" dirty="0">
              <a:solidFill>
                <a:srgbClr val="002060"/>
              </a:solidFill>
              <a:latin typeface="Calibri"/>
            </a:endParaRPr>
          </a:p>
          <a:p>
            <a:pPr algn="ctr" defTabSz="685800">
              <a:defRPr/>
            </a:pPr>
            <a:r>
              <a:rPr lang="en-US" dirty="0">
                <a:solidFill>
                  <a:srgbClr val="002060"/>
                </a:solidFill>
                <a:latin typeface="Calibri"/>
              </a:rPr>
              <a:t>………………………………………………..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FEC16F-1DA2-4D47-9B8E-EB111BEB4E30}"/>
              </a:ext>
            </a:extLst>
          </p:cNvPr>
          <p:cNvSpPr/>
          <p:nvPr/>
        </p:nvSpPr>
        <p:spPr>
          <a:xfrm>
            <a:off x="1644649" y="4494216"/>
            <a:ext cx="4338638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>
                <a:solidFill>
                  <a:srgbClr val="002060"/>
                </a:solidFill>
                <a:latin typeface="Calibri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cha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như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…………….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4FC867-83D8-4E9D-B640-0D8A16DCFCCE}"/>
              </a:ext>
            </a:extLst>
          </p:cNvPr>
          <p:cNvSpPr/>
          <p:nvPr/>
        </p:nvSpPr>
        <p:spPr>
          <a:xfrm>
            <a:off x="1613283" y="4483239"/>
            <a:ext cx="4338638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 err="1">
                <a:solidFill>
                  <a:srgbClr val="002060"/>
                </a:solidFill>
                <a:latin typeface="Calibri"/>
              </a:rPr>
              <a:t>Bầu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ơi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thương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lấy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bí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/>
              </a:rPr>
              <a:t>cùng</a:t>
            </a:r>
            <a:endParaRPr lang="en-US" dirty="0">
              <a:solidFill>
                <a:srgbClr val="002060"/>
              </a:solidFill>
              <a:latin typeface="Calibri"/>
            </a:endParaRPr>
          </a:p>
          <a:p>
            <a:pPr algn="ctr" defTabSz="685800">
              <a:defRPr/>
            </a:pPr>
            <a:r>
              <a:rPr lang="en-US" dirty="0">
                <a:solidFill>
                  <a:srgbClr val="002060"/>
                </a:solidFill>
                <a:latin typeface="Calibri"/>
              </a:rPr>
              <a:t>………………………………………..</a:t>
            </a:r>
          </a:p>
        </p:txBody>
      </p:sp>
      <p:pic>
        <p:nvPicPr>
          <p:cNvPr id="19468" name="Picture 56">
            <a:extLst>
              <a:ext uri="{FF2B5EF4-FFF2-40B4-BE49-F238E27FC236}">
                <a16:creationId xmlns:a16="http://schemas.microsoft.com/office/drawing/2014/main" id="{C81A4059-D895-41E0-BB35-8C51527461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4" y="4167189"/>
            <a:ext cx="8905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5655D1CF-38DB-4712-B244-31F641AD644C}"/>
              </a:ext>
            </a:extLst>
          </p:cNvPr>
          <p:cNvSpPr/>
          <p:nvPr/>
        </p:nvSpPr>
        <p:spPr>
          <a:xfrm>
            <a:off x="1318558" y="565103"/>
            <a:ext cx="3148013" cy="19161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6000" b="1" dirty="0">
                <a:solidFill>
                  <a:srgbClr val="DA00DA"/>
                </a:solidFill>
                <a:latin typeface="Calibri" panose="020F0502020204030204"/>
                <a:cs typeface="Arial" panose="020B0604020202020204" pitchFamily="34" charset="0"/>
              </a:rPr>
              <a:t>HÁI HOA</a:t>
            </a:r>
          </a:p>
          <a:p>
            <a:pPr defTabSz="685800">
              <a:defRPr/>
            </a:pPr>
            <a:r>
              <a:rPr lang="en-US" sz="6000" b="1" dirty="0">
                <a:solidFill>
                  <a:srgbClr val="DA00DA"/>
                </a:solidFill>
                <a:latin typeface="Calibri" panose="020F0502020204030204"/>
                <a:cs typeface="Arial" panose="020B0604020202020204" pitchFamily="34" charset="0"/>
              </a:rPr>
              <a:t>DÂN CHỦ</a:t>
            </a:r>
          </a:p>
        </p:txBody>
      </p:sp>
      <p:pic>
        <p:nvPicPr>
          <p:cNvPr id="19470" name="Picture 51">
            <a:extLst>
              <a:ext uri="{FF2B5EF4-FFF2-40B4-BE49-F238E27FC236}">
                <a16:creationId xmlns:a16="http://schemas.microsoft.com/office/drawing/2014/main" id="{317F19B9-5C8B-46AE-80BC-6FB67D5F02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9" y="197643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52">
            <a:extLst>
              <a:ext uri="{FF2B5EF4-FFF2-40B4-BE49-F238E27FC236}">
                <a16:creationId xmlns:a16="http://schemas.microsoft.com/office/drawing/2014/main" id="{81C50D6D-5821-40B0-A898-DED2CA1A86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4" y="23034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53">
            <a:extLst>
              <a:ext uri="{FF2B5EF4-FFF2-40B4-BE49-F238E27FC236}">
                <a16:creationId xmlns:a16="http://schemas.microsoft.com/office/drawing/2014/main" id="{1926CE67-9F08-41D2-882C-497901F985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4" y="140811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5BE6331-124A-4100-8D8D-1F633835E7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" y="2606675"/>
            <a:ext cx="511176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54">
            <a:extLst>
              <a:ext uri="{FF2B5EF4-FFF2-40B4-BE49-F238E27FC236}">
                <a16:creationId xmlns:a16="http://schemas.microsoft.com/office/drawing/2014/main" id="{4DA16515-A2C0-4914-AE86-983BD6FE0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175" y="4897438"/>
            <a:ext cx="66198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00B62D-0B94-4A30-9DA6-DEA05F7AB9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3295651"/>
            <a:ext cx="6858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E50C119-3BF4-43FC-8BD4-CC7A08D0D8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1" y="2203451"/>
            <a:ext cx="8413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C75574-6220-4D24-8DEC-CC9941A217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3636963"/>
            <a:ext cx="81121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BA3C29-E230-45B9-93FA-B8F871AD73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611313"/>
            <a:ext cx="811212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BBEACB-9338-4894-8BA5-0657822CCE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9" y="2265364"/>
            <a:ext cx="687387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6199F6-235D-4159-99B3-4FA4910DEE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1443038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0F7A6F8-D8D7-4ACC-810C-7689ED0195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9" y="2124076"/>
            <a:ext cx="80962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C1CB8D7-2A52-4C9F-A47A-BF03117DC0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88" y="1611313"/>
            <a:ext cx="811212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2223EC-862C-47CF-B0AA-88E8816914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88" y="2865438"/>
            <a:ext cx="665162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B1DB356-8A52-402D-9B04-12C2BAF6EE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963" y="3973513"/>
            <a:ext cx="811212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C6D2239.wav">
            <a:hlinkClick r:id="" action="ppaction://media"/>
            <a:extLst>
              <a:ext uri="{FF2B5EF4-FFF2-40B4-BE49-F238E27FC236}">
                <a16:creationId xmlns:a16="http://schemas.microsoft.com/office/drawing/2014/main" id="{B27AA9AE-8B54-4CFF-87FD-565504F62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738" y="15938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C2A8322-45D3-4D2C-A28B-757804BE2F8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488" y="1516064"/>
            <a:ext cx="5111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12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1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4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5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7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8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9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 nodeType="clickPar">
                      <p:stCondLst>
                        <p:cond delay="0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2761 0.47269 " pathEditMode="relative" rAng="0" ptsTypes="AA">
                                      <p:cBhvr>
                                        <p:cTn id="20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 nodeType="clickPar">
                      <p:stCondLst>
                        <p:cond delay="0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 0.47269 L -0.30833 -0.39352 " pathEditMode="relative" rAng="0" ptsTypes="AA">
                                      <p:cBhvr>
                                        <p:cTn id="22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 nodeType="clickPar">
                      <p:stCondLst>
                        <p:cond delay="0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63008 0.27662 " pathEditMode="relative" rAng="0" ptsTypes="AA">
                                      <p:cBhvr>
                                        <p:cTn id="23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76" y="17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 nodeType="clickPar">
                      <p:stCondLst>
                        <p:cond delay="0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815 0.35533 L -0.38047 -0.55718 " pathEditMode="relative" rAng="0" ptsTypes="AA">
                                      <p:cBhvr>
                                        <p:cTn id="246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4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 nodeType="clickPar">
                      <p:stCondLst>
                        <p:cond delay="0"/>
                      </p:stCondLst>
                      <p:childTnLst>
                        <p:par>
                          <p:cTn id="2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74805 0.4301 " pathEditMode="relative" rAng="0" ptsTypes="AA">
                                      <p:cBhvr>
                                        <p:cTn id="25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01" y="2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 nodeType="clickPar">
                      <p:stCondLst>
                        <p:cond delay="0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492 0.52431 L -0.52369 -0.44491 " pathEditMode="relative" rAng="0" ptsTypes="AA">
                                      <p:cBhvr>
                                        <p:cTn id="27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 nodeType="clickPar">
                      <p:stCondLst>
                        <p:cond delay="0"/>
                      </p:stCondLst>
                      <p:childTnLst>
                        <p:par>
                          <p:cTn id="2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-0.77995 0.15949 " pathEditMode="relative" rAng="0" ptsTypes="AA">
                                      <p:cBhvr>
                                        <p:cTn id="28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 nodeType="clickPar">
                      <p:stCondLst>
                        <p:cond delay="0"/>
                      </p:stCondLst>
                      <p:childTnLst>
                        <p:par>
                          <p:cTn id="2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995 0.15949 L -0.54636 -0.6831 " pathEditMode="relative" rAng="0" ptsTypes="AA">
                                      <p:cBhvr>
                                        <p:cTn id="29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6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 nodeType="clickPar">
                      <p:stCondLst>
                        <p:cond delay="0"/>
                      </p:stCondLst>
                      <p:childTnLst>
                        <p:par>
                          <p:cTn id="3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70338 -0.11203 " pathEditMode="relative" rAng="0" ptsTypes="AA">
                                      <p:cBhvr>
                                        <p:cTn id="30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31" y="-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 nodeType="clickPar">
                      <p:stCondLst>
                        <p:cond delay="0"/>
                      </p:stCondLst>
                      <p:childTnLst>
                        <p:par>
                          <p:cTn id="3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338 -0.11204 L -0.39336 -0.97408 " pathEditMode="relative" rAng="0" ptsTypes="AA">
                                      <p:cBhvr>
                                        <p:cTn id="32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3149" y="628233"/>
            <a:ext cx="104857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 CHẶNG 2</a:t>
            </a:r>
          </a:p>
        </p:txBody>
      </p:sp>
    </p:spTree>
    <p:extLst>
      <p:ext uri="{BB962C8B-B14F-4D97-AF65-F5344CB8AC3E}">
        <p14:creationId xmlns:p14="http://schemas.microsoft.com/office/powerpoint/2010/main" val="223987647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84218" y="-177330"/>
            <a:ext cx="9633018" cy="6386996"/>
            <a:chOff x="1031966" y="-216519"/>
            <a:chExt cx="9633018" cy="6386996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0BA5E1EF-ECEC-49FC-974E-980CE4E3B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34"/>
            <a:stretch/>
          </p:blipFill>
          <p:spPr>
            <a:xfrm>
              <a:off x="1031966" y="715206"/>
              <a:ext cx="9633018" cy="5455271"/>
            </a:xfrm>
            <a:prstGeom prst="rect">
              <a:avLst/>
            </a:prstGeom>
          </p:spPr>
        </p:pic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F1E513E4-DAD0-4D82-A4FA-2248A7AAA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592" y="-216519"/>
              <a:ext cx="3714199" cy="2551167"/>
            </a:xfrm>
            <a:prstGeom prst="rect">
              <a:avLst/>
            </a:prstGeom>
          </p:spPr>
        </p:pic>
      </p:grpSp>
      <p:sp>
        <p:nvSpPr>
          <p:cNvPr id="9" name="文本框 18">
            <a:extLst>
              <a:ext uri="{FF2B5EF4-FFF2-40B4-BE49-F238E27FC236}">
                <a16:creationId xmlns:a16="http://schemas.microsoft.com/office/drawing/2014/main" id="{FE7DFFF3-7FFE-47E9-9B6E-B37A3367B7A0}"/>
              </a:ext>
            </a:extLst>
          </p:cNvPr>
          <p:cNvSpPr txBox="1"/>
          <p:nvPr/>
        </p:nvSpPr>
        <p:spPr>
          <a:xfrm>
            <a:off x="4732378" y="646897"/>
            <a:ext cx="2936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HỎI</a:t>
            </a:r>
            <a:r>
              <a:rPr lang="en-US" altLang="zh-CN" sz="4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0569" y="2632652"/>
            <a:ext cx="7410861" cy="1569660"/>
          </a:xfrm>
          <a:prstGeom prst="rect">
            <a:avLst/>
          </a:prstGeom>
          <a:solidFill>
            <a:schemeClr val="accent2">
              <a:lumMod val="40000"/>
              <a:lumOff val="60000"/>
              <a:alpha val="9490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đặt 1 câu theo mẫu Ai là gì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07"/>
            <a:ext cx="1209822" cy="11387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047" y="98851"/>
            <a:ext cx="1419876" cy="1864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1151"/>
            <a:ext cx="12192000" cy="207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08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0BA5E1EF-ECEC-49FC-974E-980CE4E3BB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>
          <a:xfrm>
            <a:off x="1045029" y="715206"/>
            <a:ext cx="9633018" cy="5455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5384" y="2116238"/>
            <a:ext cx="8792308" cy="1200329"/>
          </a:xfrm>
          <a:prstGeom prst="rect">
            <a:avLst/>
          </a:prstGeom>
          <a:solidFill>
            <a:schemeClr val="accent5">
              <a:lumMod val="75000"/>
              <a:alpha val="9490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F1E513E4-DAD0-4D82-A4FA-2248A7AAA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99" y="-137555"/>
            <a:ext cx="3714199" cy="2551167"/>
          </a:xfrm>
          <a:prstGeom prst="rect">
            <a:avLst/>
          </a:prstGeom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FE7DFFF3-7FFE-47E9-9B6E-B37A3367B7A0}"/>
              </a:ext>
            </a:extLst>
          </p:cNvPr>
          <p:cNvSpPr txBox="1"/>
          <p:nvPr/>
        </p:nvSpPr>
        <p:spPr>
          <a:xfrm>
            <a:off x="4529264" y="715206"/>
            <a:ext cx="2936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+mn-ea"/>
                <a:sym typeface="+mn-lt"/>
              </a:rPr>
              <a:t>CÂU HỎI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+mn-ea"/>
                <a:sym typeface="+mn-lt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7329" y="4622304"/>
            <a:ext cx="7652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216" y="5457943"/>
            <a:ext cx="1779493" cy="17794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07"/>
            <a:ext cx="1209822" cy="1138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582" y="98851"/>
            <a:ext cx="1665341" cy="2187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377" y="5444124"/>
            <a:ext cx="1952014" cy="17782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07329" y="5370014"/>
            <a:ext cx="637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02873" y="3362141"/>
            <a:ext cx="706582" cy="71923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07329" y="3394706"/>
            <a:ext cx="7652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117267" y="3976255"/>
            <a:ext cx="4987642" cy="186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9103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/>
      <p:bldP spid="10" grpId="1"/>
      <p:bldP spid="18" grpId="0"/>
      <p:bldP spid="18" grpId="1"/>
      <p:bldP spid="19" grpId="0" animBg="1"/>
      <p:bldP spid="19" grpId="1" animBg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133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707" y="2244229"/>
            <a:ext cx="11310425" cy="2715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724" y="653606"/>
            <a:ext cx="6748803" cy="59989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7641" y="-296"/>
            <a:ext cx="3401612" cy="3509845"/>
          </a:xfrm>
          <a:prstGeom prst="rect">
            <a:avLst/>
          </a:prstGeom>
        </p:spPr>
      </p:pic>
      <p:pic>
        <p:nvPicPr>
          <p:cNvPr id="2" name="Tieng-vo-tay-khen-thuo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4160" y="6652260"/>
            <a:ext cx="619125" cy="619125"/>
          </a:xfrm>
          <a:prstGeom prst="rect">
            <a:avLst/>
          </a:prstGeom>
        </p:spPr>
      </p:pic>
      <p:sp>
        <p:nvSpPr>
          <p:cNvPr id="17" name="Google Shape;623;p1"/>
          <p:cNvSpPr txBox="1">
            <a:spLocks noGrp="1"/>
          </p:cNvSpPr>
          <p:nvPr>
            <p:ph type="ctrTitle"/>
          </p:nvPr>
        </p:nvSpPr>
        <p:spPr>
          <a:xfrm>
            <a:off x="1376088" y="2347460"/>
            <a:ext cx="8048783" cy="20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vi-VN" sz="5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r>
              <a:rPr lang="en-US" sz="5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000" cap="non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br>
              <a:rPr lang="vi-VN" sz="5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endParaRPr sz="5000" cap="none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66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" y="1598"/>
            <a:ext cx="12192195" cy="68564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3785" y="565265"/>
            <a:ext cx="917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6498" y="1288319"/>
            <a:ext cx="342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3920" y="1994748"/>
            <a:ext cx="342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sánh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77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-246324"/>
            <a:ext cx="12188238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3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38" y="-2264020"/>
            <a:ext cx="1203145" cy="1558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14" r="97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610" y="-2267948"/>
            <a:ext cx="1333500" cy="156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14" r="97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32" y="-2301446"/>
            <a:ext cx="1333500" cy="156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22" b="94578" l="9341" r="89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28" y="-2334222"/>
            <a:ext cx="1733550" cy="1581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8" b="90000" l="8974" r="935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25" y="-2299585"/>
            <a:ext cx="1485900" cy="1619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19" b="95181" l="2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32" y="-2267948"/>
            <a:ext cx="1524000" cy="1581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65" l="84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84" y="-3015188"/>
            <a:ext cx="648341" cy="747240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387" y="3981406"/>
            <a:ext cx="2294870" cy="287659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567410"/>
            <a:ext cx="12188116" cy="161190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28" y="5021179"/>
            <a:ext cx="2849800" cy="1592307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30" y="4222593"/>
            <a:ext cx="1247754" cy="1922597"/>
          </a:xfrm>
          <a:prstGeom prst="rect">
            <a:avLst/>
          </a:prstGeom>
        </p:spPr>
      </p:pic>
      <p:pic>
        <p:nvPicPr>
          <p:cNvPr id="22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" y="115626"/>
            <a:ext cx="1650975" cy="1551404"/>
          </a:xfrm>
          <a:prstGeom prst="rect">
            <a:avLst/>
          </a:prstGeom>
        </p:spPr>
      </p:pic>
      <p:pic>
        <p:nvPicPr>
          <p:cNvPr id="24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5202" flipH="1">
            <a:off x="11133357" y="322856"/>
            <a:ext cx="886249" cy="1510650"/>
          </a:xfrm>
          <a:prstGeom prst="rect">
            <a:avLst/>
          </a:prstGeom>
        </p:spPr>
      </p:pic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F75BA441-E15C-4F65-9685-114382E31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192000" y="-7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258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C 0.00351 -0.0206 0.0151 -0.04097 0.0194 -0.04097 C 0.04557 -0.04097 0.07278 0.27199 0.07278 0.58658 C 0.07278 0.42778 0.08633 0.27199 0.09909 0.27199 C 0.11276 0.27199 0.12513 0.43056 0.12513 0.58658 C 0.12513 0.50834 0.13255 0.42778 0.13919 0.42778 C 0.14544 0.42778 0.15247 0.50579 0.15247 0.58658 C 0.15247 0.5456 0.1556 0.50834 0.15937 0.50834 C 0.16263 0.50834 0.16627 0.54815 0.16627 0.58658 C 0.16627 0.56551 0.16731 0.5456 0.1694 0.5456 C 0.17005 0.5456 0.17317 0.56621 0.17317 0.58658 C 0.17317 0.57593 0.1737 0.56551 0.17422 0.56551 C 0.17422 0.56783 0.17578 0.5757 0.17578 0.58658 C 0.17578 0.58056 0.17578 0.57593 0.17695 0.57593 C 0.17695 0.57847 0.17786 0.58148 0.17786 0.58658 C 0.17786 0.5838 0.17786 0.58056 0.17786 0.57847 C 0.17851 0.57847 0.17851 0.58056 0.17851 0.5838 C 0.17968 0.5838 0.17968 0.58148 0.17968 0.57847 C 0.18021 0.57847 0.18021 0.58056 0.18021 0.5838 " pathEditMode="relative" rAng="0" ptsTypes="AAAAAAAAAAAAAAAAA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27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093 C 0.00273 -0.01921 0.01406 -0.04004 0.01823 -0.04004 C 0.04401 -0.04004 0.07005 0.27385 0.07005 0.58982 C 0.07005 0.4301 0.0832 0.27385 0.0957 0.27385 C 0.10885 0.27385 0.12096 0.43288 0.12096 0.58982 C 0.12096 0.51088 0.12747 0.4301 0.13424 0.4301 C 0.14062 0.4301 0.14753 0.50857 0.14753 0.58982 C 0.14753 0.54908 0.15091 0.51088 0.15391 0.51088 C 0.15729 0.51088 0.16055 0.55116 0.16055 0.58982 C 0.16055 0.56875 0.16198 0.54908 0.16367 0.54908 C 0.16458 0.54908 0.16706 0.56922 0.16706 0.58982 C 0.16706 0.57894 0.16797 0.56875 0.16862 0.56875 C 0.16862 0.57084 0.17057 0.57848 0.17057 0.58982 C 0.17057 0.5838 0.17057 0.57894 0.17109 0.57894 C 0.17109 0.58172 0.17227 0.58426 0.17227 0.58982 C 0.17227 0.58658 0.17227 0.5838 0.17227 0.58172 C 0.17292 0.58172 0.17292 0.5838 0.17292 0.58658 C 0.1737 0.58658 0.1737 0.58426 0.1737 0.58172 C 0.17513 0.58172 0.17513 0.5838 0.17513 0.58658 " pathEditMode="relative" rAng="0" ptsTypes="AAAAAAAAAAAAAAAAA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2738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C 0.00313 -0.02037 0.01485 -0.04051 0.01914 -0.04051 C 0.04545 -0.04051 0.07253 0.27338 0.07253 0.5882 C 0.07253 0.42963 0.08633 0.27338 0.09883 0.27338 C 0.11237 0.27338 0.12513 0.43171 0.12513 0.5882 C 0.12513 0.50995 0.13177 0.42963 0.13868 0.42963 C 0.14532 0.42963 0.15235 0.50741 0.15235 0.5882 C 0.15235 0.54792 0.15573 0.50995 0.15899 0.50995 C 0.16211 0.50995 0.16563 0.55 0.16563 0.5882 C 0.16563 0.56782 0.16719 0.54792 0.16888 0.54792 C 0.16979 0.54792 0.1724 0.56829 0.1724 0.5882 C 0.1724 0.57801 0.17331 0.56782 0.17409 0.56782 C 0.17409 0.56968 0.17578 0.57732 0.17578 0.5882 C 0.17578 0.58264 0.17578 0.57801 0.17657 0.57801 C 0.17657 0.58032 0.17748 0.5831 0.17748 0.5882 C 0.17748 0.58565 0.17748 0.58264 0.17748 0.58032 C 0.17826 0.58032 0.17826 0.58264 0.17826 0.58565 C 0.1793 0.58565 0.1793 0.5831 0.1793 0.58032 C 0.18047 0.58032 0.18047 0.58264 0.18047 0.58565 " pathEditMode="relative" rAng="0" ptsTypes="AAAAAAAAAAAAAAAAA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273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04 -0.03588 C -0.05 -0.05718 -0.03555 -0.07893 -0.03073 -0.07893 C 0.0026 -0.07893 0.03659 0.25232 0.03659 0.58426 C 0.03659 0.41644 0.05339 0.25232 0.06914 0.25232 C 0.0862 0.25232 0.10247 0.41945 0.10247 0.58426 C 0.10247 0.50162 0.11055 0.41644 0.11901 0.41644 C 0.12747 0.41644 0.13646 0.49931 0.13646 0.58426 C 0.13646 0.54144 0.1405 0.50162 0.14466 0.50162 C 0.14896 0.50162 0.15274 0.54398 0.15274 0.58426 C 0.15274 0.5625 0.15495 0.54144 0.15677 0.54144 C 0.1582 0.54144 0.16159 0.56273 0.16159 0.58426 C 0.16159 0.57315 0.1625 0.5625 0.16341 0.5625 C 0.16341 0.56505 0.16576 0.57269 0.16576 0.58426 C 0.16576 0.57824 0.16576 0.57315 0.16667 0.57315 C 0.16667 0.57593 0.16745 0.5787 0.16745 0.58426 C 0.16745 0.58125 0.16745 0.57824 0.16745 0.57593 C 0.16875 0.57593 0.16875 0.57824 0.16875 0.58125 C 0.16979 0.58125 0.16979 0.5787 0.16979 0.57593 C 0.17188 0.57593 0.17188 0.57824 0.17188 0.58125 " pathEditMode="relative" rAng="0" ptsTypes="AAAAAAAAAAAAAAAAA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9" y="2884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023 C 0.00287 -0.0206 0.01446 -0.04144 0.01862 -0.04144 C 0.04479 -0.04144 0.07149 0.27199 0.07149 0.58773 C 0.07149 0.42847 0.08477 0.27199 0.0974 0.27199 C 0.11068 0.27199 0.12305 0.43055 0.12305 0.58773 C 0.12305 0.5088 0.12995 0.42847 0.13659 0.42847 C 0.14323 0.42847 0.15 0.50625 0.15 0.58773 C 0.15 0.54653 0.15326 0.5088 0.15651 0.5088 C 0.16003 0.5088 0.16328 0.54907 0.16328 0.58773 C 0.16328 0.56643 0.16485 0.54653 0.16654 0.54653 C 0.16745 0.54653 0.17005 0.5669 0.17005 0.58773 C 0.17005 0.57662 0.17084 0.56643 0.17136 0.56643 C 0.17136 0.56852 0.17331 0.57616 0.17331 0.58773 C 0.17331 0.58148 0.17331 0.57662 0.17409 0.57662 C 0.17409 0.5794 0.175 0.58194 0.175 0.58773 C 0.175 0.58426 0.175 0.58148 0.175 0.5794 C 0.17591 0.5794 0.17591 0.58148 0.17591 0.58426 C 0.17656 0.58426 0.17656 0.58194 0.17656 0.5794 C 0.178 0.5794 0.178 0.58148 0.178 0.58426 " pathEditMode="relative" rAng="0" ptsTypes="AAAAAAAAAAAAAAAAA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3" y="273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046 C 0.00326 -0.02014 0.01484 -0.04074 0.01927 -0.04074 C 0.04492 -0.04074 0.07188 0.27523 0.07188 0.59213 C 0.07188 0.43218 0.08529 0.27523 0.09792 0.27523 C 0.1112 0.27523 0.12383 0.43449 0.12383 0.59213 C 0.12383 0.51319 0.13021 0.43218 0.13724 0.43218 C 0.14388 0.43218 0.15052 0.51065 0.15052 0.59213 C 0.15052 0.55093 0.15391 0.51319 0.15729 0.51319 C 0.16055 0.51319 0.16393 0.55324 0.16393 0.59213 C 0.16393 0.57083 0.1655 0.55093 0.16732 0.55093 C 0.1681 0.55093 0.17057 0.57153 0.17057 0.59213 C 0.17057 0.58148 0.17135 0.57083 0.17214 0.57083 C 0.17214 0.57338 0.17396 0.58102 0.17396 0.59213 C 0.17396 0.58611 0.17396 0.58148 0.17474 0.58148 C 0.17474 0.5838 0.17552 0.58657 0.17552 0.59213 C 0.17552 0.58912 0.17552 0.58611 0.17552 0.5838 C 0.17656 0.5838 0.17656 0.58611 0.17656 0.58912 C 0.17734 0.58912 0.17734 0.58657 0.17734 0.5838 C 0.17839 0.5838 0.17839 0.58611 0.17839 0.58912 " pathEditMode="relative" rAng="0" ptsTypes="AAAAAAAAAAAAAAAAAAA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275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16797 0.5699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2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3676</TotalTime>
  <Words>1229</Words>
  <Application>Microsoft Office PowerPoint</Application>
  <PresentationFormat>Widescreen</PresentationFormat>
  <Paragraphs>181</Paragraphs>
  <Slides>27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HP001 4 hàng</vt:lpstr>
      <vt:lpstr>Times New Roman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từ và câu – Tuần 5 So sánh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Lục Khanh</dc:creator>
  <cp:lastModifiedBy>Lê Bích Mai</cp:lastModifiedBy>
  <cp:revision>181</cp:revision>
  <dcterms:created xsi:type="dcterms:W3CDTF">2020-04-30T14:11:48Z</dcterms:created>
  <dcterms:modified xsi:type="dcterms:W3CDTF">2022-02-08T20:16:29Z</dcterms:modified>
</cp:coreProperties>
</file>